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61" r:id="rId3"/>
    <p:sldId id="263" r:id="rId4"/>
    <p:sldId id="259" r:id="rId5"/>
    <p:sldId id="257" r:id="rId6"/>
    <p:sldId id="258" r:id="rId7"/>
    <p:sldId id="265" r:id="rId8"/>
    <p:sldId id="264" r:id="rId9"/>
    <p:sldId id="260" r:id="rId10"/>
    <p:sldId id="262"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753" autoAdjust="0"/>
    <p:restoredTop sz="94660"/>
  </p:normalViewPr>
  <p:slideViewPr>
    <p:cSldViewPr>
      <p:cViewPr varScale="1">
        <p:scale>
          <a:sx n="83" d="100"/>
          <a:sy n="83" d="100"/>
        </p:scale>
        <p:origin x="-48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587BDFCB-68C4-4548-A506-5C0133A70BEE}" type="datetimeFigureOut">
              <a:rPr lang="ru-RU" smtClean="0"/>
              <a:pPr/>
              <a:t>12.02.2017</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8D740D5-1993-4982-83C1-C3D1A136C709}"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587BDFCB-68C4-4548-A506-5C0133A70BEE}" type="datetimeFigureOut">
              <a:rPr lang="ru-RU" smtClean="0"/>
              <a:pPr/>
              <a:t>12.02.2017</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68D740D5-1993-4982-83C1-C3D1A136C709}"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587BDFCB-68C4-4548-A506-5C0133A70BEE}" type="datetimeFigureOut">
              <a:rPr lang="ru-RU" smtClean="0"/>
              <a:pPr/>
              <a:t>12.02.2017</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68D740D5-1993-4982-83C1-C3D1A136C709}"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587BDFCB-68C4-4548-A506-5C0133A70BEE}" type="datetimeFigureOut">
              <a:rPr lang="ru-RU" smtClean="0"/>
              <a:pPr/>
              <a:t>12.02.2017</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68D740D5-1993-4982-83C1-C3D1A136C709}"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587BDFCB-68C4-4548-A506-5C0133A70BEE}" type="datetimeFigureOut">
              <a:rPr lang="ru-RU" smtClean="0"/>
              <a:pPr/>
              <a:t>12.02.2017</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68D740D5-1993-4982-83C1-C3D1A136C709}"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87BDFCB-68C4-4548-A506-5C0133A70BEE}" type="datetimeFigureOut">
              <a:rPr lang="ru-RU" smtClean="0"/>
              <a:pPr/>
              <a:t>12.02.2017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8D740D5-1993-4982-83C1-C3D1A136C709}"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587BDFCB-68C4-4548-A506-5C0133A70BEE}" type="datetimeFigureOut">
              <a:rPr lang="ru-RU" smtClean="0"/>
              <a:pPr/>
              <a:t>12.02.2017</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68D740D5-1993-4982-83C1-C3D1A136C709}"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587BDFCB-68C4-4548-A506-5C0133A70BEE}" type="datetimeFigureOut">
              <a:rPr lang="ru-RU" smtClean="0"/>
              <a:pPr/>
              <a:t>12.02.2017</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68D740D5-1993-4982-83C1-C3D1A136C709}"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587BDFCB-68C4-4548-A506-5C0133A70BEE}" type="datetimeFigureOut">
              <a:rPr lang="ru-RU" smtClean="0"/>
              <a:pPr/>
              <a:t>12.02.2017</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68D740D5-1993-4982-83C1-C3D1A136C709}"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87BDFCB-68C4-4548-A506-5C0133A70BEE}" type="datetimeFigureOut">
              <a:rPr lang="ru-RU" smtClean="0"/>
              <a:pPr/>
              <a:t>12.02.2017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740D5-1993-4982-83C1-C3D1A136C709}"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87BDFCB-68C4-4548-A506-5C0133A70BEE}" type="datetimeFigureOut">
              <a:rPr lang="ru-RU" smtClean="0"/>
              <a:pPr/>
              <a:t>12.02.2017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740D5-1993-4982-83C1-C3D1A136C709}"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87BDFCB-68C4-4548-A506-5C0133A70BEE}" type="datetimeFigureOut">
              <a:rPr lang="ru-RU" smtClean="0"/>
              <a:pPr/>
              <a:t>12.02.2017</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8D740D5-1993-4982-83C1-C3D1A136C709}"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764704"/>
            <a:ext cx="8062912" cy="1470025"/>
          </a:xfrm>
        </p:spPr>
        <p:txBody>
          <a:bodyPr/>
          <a:lstStyle/>
          <a:p>
            <a:r>
              <a:rPr lang="ru-RU" dirty="0" smtClean="0"/>
              <a:t>Природные ресурсы России</a:t>
            </a:r>
            <a:endParaRPr lang="ru-RU"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39552" y="2132856"/>
            <a:ext cx="5050616" cy="3751205"/>
          </a:xfrm>
          <a:prstGeom prst="rect">
            <a:avLst/>
          </a:prstGeom>
          <a:ln>
            <a:noFill/>
          </a:ln>
          <a:effectLst>
            <a:softEdge rad="112500"/>
          </a:effectLst>
        </p:spPr>
      </p:pic>
      <p:sp>
        <p:nvSpPr>
          <p:cNvPr id="5" name="TextBox 4"/>
          <p:cNvSpPr txBox="1"/>
          <p:nvPr/>
        </p:nvSpPr>
        <p:spPr>
          <a:xfrm>
            <a:off x="6588224" y="4581128"/>
            <a:ext cx="248786" cy="369332"/>
          </a:xfrm>
          <a:prstGeom prst="rect">
            <a:avLst/>
          </a:prstGeom>
          <a:noFill/>
        </p:spPr>
        <p:txBody>
          <a:bodyPr wrap="none" rtlCol="0">
            <a:spAutoFit/>
          </a:bodyPr>
          <a:lstStyle/>
          <a:p>
            <a:r>
              <a:rPr lang="ru-RU" dirty="0" smtClean="0"/>
              <a:t>.</a:t>
            </a:r>
            <a:endParaRPr lang="ru-RU" dirty="0"/>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755282"/>
            <a:ext cx="3963290" cy="3108543"/>
          </a:xfrm>
          <a:prstGeom prst="rect">
            <a:avLst/>
          </a:prstGeom>
        </p:spPr>
        <p:txBody>
          <a:bodyPr wrap="square">
            <a:spAutoFit/>
          </a:bodyPr>
          <a:lstStyle/>
          <a:p>
            <a:r>
              <a:rPr lang="ru-RU" dirty="0"/>
              <a:t> </a:t>
            </a:r>
            <a:r>
              <a:rPr lang="ru-RU" sz="2800" dirty="0">
                <a:latin typeface="Times New Roman" pitchFamily="18" charset="0"/>
                <a:cs typeface="Times New Roman" pitchFamily="18" charset="0"/>
              </a:rPr>
              <a:t>Природные ресурсы – </a:t>
            </a:r>
            <a:r>
              <a:rPr lang="ru-RU" sz="2800" dirty="0" smtClean="0">
                <a:latin typeface="Times New Roman" pitchFamily="18" charset="0"/>
                <a:cs typeface="Times New Roman" pitchFamily="18" charset="0"/>
              </a:rPr>
              <a:t>это все компоненты природы, которые используются или могут быть использованы человеком в хозяйственных целях.</a:t>
            </a:r>
            <a:endParaRPr lang="ru-RU" dirty="0">
              <a:latin typeface="Times New Roman" pitchFamily="18" charset="0"/>
              <a:cs typeface="Times New Roman" pitchFamily="18" charset="0"/>
            </a:endParaRPr>
          </a:p>
        </p:txBody>
      </p:sp>
      <p:pic>
        <p:nvPicPr>
          <p:cNvPr id="3" name="Рисунок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283968" y="476672"/>
            <a:ext cx="4334602" cy="2715782"/>
          </a:xfrm>
          <a:prstGeom prst="rect">
            <a:avLst/>
          </a:prstGeom>
          <a:ln>
            <a:noFill/>
          </a:ln>
          <a:effectLst>
            <a:softEdge rad="112500"/>
          </a:effectLst>
        </p:spPr>
      </p:pic>
      <p:pic>
        <p:nvPicPr>
          <p:cNvPr id="4" name="Рисунок 3"/>
          <p:cNvPicPr>
            <a:picLocks noChangeAspect="1"/>
          </p:cNvPicPr>
          <p:nvPr/>
        </p:nvPicPr>
        <p:blipFill>
          <a:blip r:embed="rId3">
            <a:extLst>
              <a:ext uri="{28A0092B-C50C-407E-A947-70E740481C1C}">
                <a14:useLocalDpi xmlns="" xmlns:a14="http://schemas.microsoft.com/office/drawing/2010/main" val="0"/>
              </a:ext>
            </a:extLst>
          </a:blip>
          <a:srcRect l="7650" r="7650"/>
          <a:stretch>
            <a:fillRect/>
          </a:stretch>
        </p:blipFill>
        <p:spPr>
          <a:xfrm>
            <a:off x="5583378" y="2492896"/>
            <a:ext cx="3272590" cy="2575876"/>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215482" y="3933056"/>
            <a:ext cx="4102928" cy="2728607"/>
          </a:xfrm>
          <a:prstGeom prst="rect">
            <a:avLst/>
          </a:prstGeom>
          <a:ln>
            <a:noFill/>
          </a:ln>
          <a:effectLst>
            <a:softEdge rad="112500"/>
          </a:effectLst>
        </p:spPr>
      </p:pic>
      <p:sp>
        <p:nvSpPr>
          <p:cNvPr id="6" name="Прямоугольник 5"/>
          <p:cNvSpPr/>
          <p:nvPr/>
        </p:nvSpPr>
        <p:spPr>
          <a:xfrm>
            <a:off x="390856" y="476672"/>
            <a:ext cx="3824625" cy="1446550"/>
          </a:xfrm>
          <a:prstGeom prst="rect">
            <a:avLst/>
          </a:prstGeom>
        </p:spPr>
        <p:txBody>
          <a:bodyPr wrap="square">
            <a:spAutoFit/>
          </a:bodyPr>
          <a:lstStyle/>
          <a:p>
            <a:r>
              <a:rPr lang="ru-RU" sz="4400" dirty="0">
                <a:solidFill>
                  <a:schemeClr val="accent1">
                    <a:lumMod val="75000"/>
                  </a:schemeClr>
                </a:solidFill>
              </a:rPr>
              <a:t>Природные ресурсы </a:t>
            </a:r>
          </a:p>
        </p:txBody>
      </p:sp>
    </p:spTree>
    <p:extLst>
      <p:ext uri="{BB962C8B-B14F-4D97-AF65-F5344CB8AC3E}">
        <p14:creationId xmlns="" xmlns:p14="http://schemas.microsoft.com/office/powerpoint/2010/main" val="980521733"/>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1751210121"/>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X:\CAT\Картинки\1314251229_24243_prev_425.jpg45.jpg"/>
          <p:cNvPicPr>
            <a:picLocks noChangeAspect="1" noChangeArrowheads="1"/>
          </p:cNvPicPr>
          <p:nvPr/>
        </p:nvPicPr>
        <p:blipFill>
          <a:blip r:embed="rId2" cstate="print"/>
          <a:srcRect/>
          <a:stretch>
            <a:fillRect/>
          </a:stretch>
        </p:blipFill>
        <p:spPr bwMode="auto">
          <a:xfrm>
            <a:off x="0" y="8623"/>
            <a:ext cx="9144000" cy="6849377"/>
          </a:xfrm>
          <a:prstGeom prst="rect">
            <a:avLst/>
          </a:prstGeom>
          <a:noFill/>
        </p:spPr>
      </p:pic>
      <p:sp>
        <p:nvSpPr>
          <p:cNvPr id="2" name="Заголовок 1"/>
          <p:cNvSpPr>
            <a:spLocks noGrp="1"/>
          </p:cNvSpPr>
          <p:nvPr>
            <p:ph type="title"/>
          </p:nvPr>
        </p:nvSpPr>
        <p:spPr>
          <a:xfrm>
            <a:off x="428596" y="0"/>
            <a:ext cx="8229600" cy="875490"/>
          </a:xfrm>
        </p:spPr>
        <p:txBody>
          <a:bodyPr/>
          <a:lstStyle/>
          <a:p>
            <a:r>
              <a:rPr lang="ru-RU" dirty="0" smtClean="0"/>
              <a:t>Лесные ресурсы</a:t>
            </a:r>
            <a:endParaRPr lang="ru-RU" dirty="0"/>
          </a:p>
        </p:txBody>
      </p:sp>
      <p:sp>
        <p:nvSpPr>
          <p:cNvPr id="3" name="Содержимое 2"/>
          <p:cNvSpPr>
            <a:spLocks noGrp="1"/>
          </p:cNvSpPr>
          <p:nvPr>
            <p:ph idx="1"/>
          </p:nvPr>
        </p:nvSpPr>
        <p:spPr>
          <a:xfrm>
            <a:off x="0" y="785794"/>
            <a:ext cx="8929718" cy="5929354"/>
          </a:xfrm>
        </p:spPr>
        <p:txBody>
          <a:bodyPr>
            <a:noAutofit/>
          </a:bodyPr>
          <a:lstStyle/>
          <a:p>
            <a:r>
              <a:rPr lang="ru-RU" sz="2400" dirty="0" smtClean="0">
                <a:solidFill>
                  <a:srgbClr val="FFFF00"/>
                </a:solidFill>
                <a:latin typeface="Times New Roman" pitchFamily="18" charset="0"/>
                <a:cs typeface="Times New Roman" pitchFamily="18" charset="0"/>
              </a:rPr>
              <a:t>Россия является крупнейшей лесной державой. Площадь лесного фонда и лесов, не входящих в лесной фонд, превышает в Российской Федерации 1180 млн. га. По обеспеченности лесами Россия занимает первое место в мире, обладая примерно 1/5 мировых лесонасаждений и запасов древесины, а в отношении бореальных и умеренных лесов является практически монополистом, обладая 2/3 мирового запаса. Лесной фонд Российской Федерации, простирающийся на многие тысячи километров от сосновых лесов Куршской косы на берегах Балтики до березняков Камчатки и ельников Северного Сахалина, от скудной карликовой растительности севера Кольского Приполярья до богатейших по видовому составу лесов Причерноморья, занимает 69% суши страны. При этом уровень лесистости (отношение покрытой лесом площади ко всей территории) в целом по России составляет 45,3%.</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X:\CAT\Картинки\69.jpg"/>
          <p:cNvPicPr>
            <a:picLocks noChangeAspect="1" noChangeArrowheads="1"/>
          </p:cNvPicPr>
          <p:nvPr/>
        </p:nvPicPr>
        <p:blipFill>
          <a:blip r:embed="rId2" cstate="print"/>
          <a:srcRect/>
          <a:stretch>
            <a:fillRect/>
          </a:stretch>
        </p:blipFill>
        <p:spPr bwMode="auto">
          <a:xfrm>
            <a:off x="0" y="-19087"/>
            <a:ext cx="9144000" cy="6877087"/>
          </a:xfrm>
          <a:prstGeom prst="rect">
            <a:avLst/>
          </a:prstGeom>
          <a:noFill/>
        </p:spPr>
      </p:pic>
      <p:sp>
        <p:nvSpPr>
          <p:cNvPr id="2" name="Заголовок 1"/>
          <p:cNvSpPr>
            <a:spLocks noGrp="1"/>
          </p:cNvSpPr>
          <p:nvPr>
            <p:ph type="title"/>
          </p:nvPr>
        </p:nvSpPr>
        <p:spPr>
          <a:xfrm>
            <a:off x="285720" y="0"/>
            <a:ext cx="8229600" cy="804052"/>
          </a:xfrm>
        </p:spPr>
        <p:txBody>
          <a:bodyPr/>
          <a:lstStyle/>
          <a:p>
            <a:r>
              <a:rPr lang="ru-RU" dirty="0" smtClean="0"/>
              <a:t>Водные ресурсы</a:t>
            </a:r>
            <a:endParaRPr lang="ru-RU" dirty="0"/>
          </a:p>
        </p:txBody>
      </p:sp>
      <p:sp>
        <p:nvSpPr>
          <p:cNvPr id="6" name="Содержимое 5"/>
          <p:cNvSpPr>
            <a:spLocks noGrp="1"/>
          </p:cNvSpPr>
          <p:nvPr>
            <p:ph idx="1"/>
          </p:nvPr>
        </p:nvSpPr>
        <p:spPr>
          <a:xfrm>
            <a:off x="428596" y="857232"/>
            <a:ext cx="8429684" cy="5786478"/>
          </a:xfrm>
        </p:spPr>
        <p:txBody>
          <a:bodyPr>
            <a:noAutofit/>
          </a:bodyPr>
          <a:lstStyle/>
          <a:p>
            <a:r>
              <a:rPr lang="ru-RU" sz="1800" dirty="0" smtClean="0">
                <a:solidFill>
                  <a:srgbClr val="FFFF00"/>
                </a:solidFill>
                <a:latin typeface="Times New Roman" pitchFamily="18" charset="0"/>
                <a:cs typeface="Times New Roman" pitchFamily="18" charset="0"/>
              </a:rPr>
              <a:t>Россия омывается водами 12 морей, принадлежащих трем океанам, а также внутриматериковому Каспийскому морю. На территории России насчитывается свыше 2,5 млн. больших и малых рек, более 2 млн. озер, сотни тысяч болот и других объектов водного фонда.</a:t>
            </a:r>
            <a:br>
              <a:rPr lang="ru-RU" sz="1800" dirty="0" smtClean="0">
                <a:solidFill>
                  <a:srgbClr val="FFFF00"/>
                </a:solidFill>
                <a:latin typeface="Times New Roman" pitchFamily="18" charset="0"/>
                <a:cs typeface="Times New Roman" pitchFamily="18" charset="0"/>
              </a:rPr>
            </a:br>
            <a:r>
              <a:rPr lang="ru-RU" sz="1800" dirty="0" smtClean="0">
                <a:solidFill>
                  <a:srgbClr val="FFFF00"/>
                </a:solidFill>
                <a:latin typeface="Times New Roman" pitchFamily="18" charset="0"/>
                <a:cs typeface="Times New Roman" pitchFamily="18" charset="0"/>
              </a:rPr>
              <a:t/>
            </a:r>
            <a:br>
              <a:rPr lang="ru-RU" sz="1800" dirty="0" smtClean="0">
                <a:solidFill>
                  <a:srgbClr val="FFFF00"/>
                </a:solidFill>
                <a:latin typeface="Times New Roman" pitchFamily="18" charset="0"/>
                <a:cs typeface="Times New Roman" pitchFamily="18" charset="0"/>
              </a:rPr>
            </a:br>
            <a:r>
              <a:rPr lang="ru-RU" sz="1800" dirty="0" smtClean="0">
                <a:solidFill>
                  <a:srgbClr val="FFFF00"/>
                </a:solidFill>
                <a:latin typeface="Times New Roman" pitchFamily="18" charset="0"/>
                <a:cs typeface="Times New Roman" pitchFamily="18" charset="0"/>
              </a:rPr>
              <a:t>В народном хозяйстве страны в количественном отношении потребление воды превышает суммарное использование всех иных природных ресурсов. Это во многом определяется сложившейся структурой производства во многих отраслях промышленности. Одним из важнейших направлений использования водных ресурсов является гидроэнергетика, которая обладает несомненными преимуществами перед иными способами получения электроэнергии (ТЭС, ГРЭС, АЭС). Водные акватории широко используются как транспортные артерии. При этом себестоимость перевозок водным транспортом в среднем на 45% ниже железнодорожных и в 3-5 раз дешевле автомобильных. Большое значение водные ресурсы оказывают на рекреационный потенциал территории. В количественном отношении водные ресурсы слагаются из статических и возобновляемых запасов. Первые считаются неизменными и постоянными в течение длительного времени; возобновляемые водные ресурсы оцениваются объемом годового стока рек. </a:t>
            </a:r>
            <a:endParaRPr lang="ru-RU" sz="1800" dirty="0">
              <a:solidFill>
                <a:srgbClr val="FFFF00"/>
              </a:solidFill>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804052"/>
          </a:xfrm>
        </p:spPr>
        <p:txBody>
          <a:bodyPr/>
          <a:lstStyle/>
          <a:p>
            <a:r>
              <a:rPr lang="ru-RU" dirty="0" smtClean="0"/>
              <a:t>Биологические ресурсы</a:t>
            </a:r>
            <a:endParaRPr lang="ru-RU" dirty="0"/>
          </a:p>
        </p:txBody>
      </p:sp>
      <p:sp>
        <p:nvSpPr>
          <p:cNvPr id="3" name="Содержимое 2"/>
          <p:cNvSpPr>
            <a:spLocks noGrp="1"/>
          </p:cNvSpPr>
          <p:nvPr>
            <p:ph idx="1"/>
          </p:nvPr>
        </p:nvSpPr>
        <p:spPr>
          <a:xfrm>
            <a:off x="0" y="1071546"/>
            <a:ext cx="6143636" cy="5786454"/>
          </a:xfrm>
        </p:spPr>
        <p:txBody>
          <a:bodyPr>
            <a:noAutofit/>
          </a:bodyPr>
          <a:lstStyle/>
          <a:p>
            <a:r>
              <a:rPr lang="ru-RU" sz="1800" i="1" u="sng" dirty="0" smtClean="0">
                <a:latin typeface="Times New Roman" pitchFamily="18" charset="0"/>
                <a:cs typeface="Times New Roman" pitchFamily="18" charset="0"/>
              </a:rPr>
              <a:t>Растительный мир: </a:t>
            </a:r>
            <a:r>
              <a:rPr lang="ru-RU" sz="1800" dirty="0" smtClean="0">
                <a:latin typeface="Times New Roman" pitchFamily="18" charset="0"/>
                <a:cs typeface="Times New Roman" pitchFamily="18" charset="0"/>
              </a:rPr>
              <a:t>на территории России насчитывается 11 400 видов сосудистых растений; 1370 – мохообразных; более 9000 водорослей, около 3000 видов лишайников, более 30 000 – грибов. 1363 вида обладают различными полезными свойствами, из них 1103 вида используются в медицине Следует отметить, что по некоторым оценкам, объем промысловых запасов дикорастущих растений составляет около 50% от биологических запасов.</a:t>
            </a:r>
            <a:br>
              <a:rPr lang="ru-RU" sz="1800" dirty="0" smtClean="0">
                <a:latin typeface="Times New Roman" pitchFamily="18" charset="0"/>
                <a:cs typeface="Times New Roman" pitchFamily="18" charset="0"/>
              </a:rPr>
            </a:br>
            <a:r>
              <a:rPr lang="ru-RU" sz="1800" i="1" u="sng" dirty="0" smtClean="0">
                <a:latin typeface="Times New Roman" pitchFamily="18" charset="0"/>
                <a:cs typeface="Times New Roman" pitchFamily="18" charset="0"/>
              </a:rPr>
              <a:t>Животный </a:t>
            </a:r>
            <a:r>
              <a:rPr lang="ru-RU" sz="1800" i="1" u="sng" dirty="0" smtClean="0">
                <a:latin typeface="Times New Roman" pitchFamily="18" charset="0"/>
                <a:cs typeface="Times New Roman" pitchFamily="18" charset="0"/>
              </a:rPr>
              <a:t>мир:</a:t>
            </a:r>
            <a:r>
              <a:rPr lang="ru-RU" sz="1800" dirty="0" smtClean="0">
                <a:latin typeface="Times New Roman" pitchFamily="18" charset="0"/>
                <a:cs typeface="Times New Roman" pitchFamily="18" charset="0"/>
              </a:rPr>
              <a:t> Территория России огромна – свыше 17 миллионов квадратных километров. Природные условия – самые разнообразные. Поэтому и значительная часть мирового биологического разнообразия находится в нашей стране. В России насчитывается около 1513 видов позвоночных:</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320 видов млекопитающих, 732 вида птиц, 80 видов рептилий, 29 видов амфибий, 343 вида пресноводных рыб 9 видов круглоротых. Кроме того, в омывающих нашу страну морях обитает около 1500 видов морских рыб. </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pic>
        <p:nvPicPr>
          <p:cNvPr id="4098" name="Picture 2" descr="X:\CAT\Картинки\images.jpg467.jpg"/>
          <p:cNvPicPr>
            <a:picLocks noChangeAspect="1" noChangeArrowheads="1"/>
          </p:cNvPicPr>
          <p:nvPr/>
        </p:nvPicPr>
        <p:blipFill>
          <a:blip r:embed="rId2" cstate="print"/>
          <a:srcRect/>
          <a:stretch>
            <a:fillRect/>
          </a:stretch>
        </p:blipFill>
        <p:spPr bwMode="auto">
          <a:xfrm>
            <a:off x="6809686" y="2654454"/>
            <a:ext cx="2286000" cy="1714500"/>
          </a:xfrm>
          <a:prstGeom prst="rect">
            <a:avLst/>
          </a:prstGeom>
          <a:ln>
            <a:noFill/>
          </a:ln>
          <a:effectLst>
            <a:softEdge rad="112500"/>
          </a:effectLst>
        </p:spPr>
      </p:pic>
      <p:pic>
        <p:nvPicPr>
          <p:cNvPr id="4099" name="Picture 3" descr="X:\CAT\Картинки\images.jpg46.jpg"/>
          <p:cNvPicPr>
            <a:picLocks noChangeAspect="1" noChangeArrowheads="1"/>
          </p:cNvPicPr>
          <p:nvPr/>
        </p:nvPicPr>
        <p:blipFill>
          <a:blip r:embed="rId3" cstate="print"/>
          <a:srcRect/>
          <a:stretch>
            <a:fillRect/>
          </a:stretch>
        </p:blipFill>
        <p:spPr bwMode="auto">
          <a:xfrm>
            <a:off x="6516216" y="3934153"/>
            <a:ext cx="2286000" cy="1543050"/>
          </a:xfrm>
          <a:prstGeom prst="rect">
            <a:avLst/>
          </a:prstGeom>
          <a:ln>
            <a:noFill/>
          </a:ln>
          <a:effectLst>
            <a:softEdge rad="112500"/>
          </a:effectLst>
        </p:spPr>
      </p:pic>
      <p:pic>
        <p:nvPicPr>
          <p:cNvPr id="4100" name="Picture 4" descr="X:\CAT\Картинки\64.jpg"/>
          <p:cNvPicPr>
            <a:picLocks noChangeAspect="1" noChangeArrowheads="1"/>
          </p:cNvPicPr>
          <p:nvPr/>
        </p:nvPicPr>
        <p:blipFill>
          <a:blip r:embed="rId4" cstate="print"/>
          <a:srcRect/>
          <a:stretch>
            <a:fillRect/>
          </a:stretch>
        </p:blipFill>
        <p:spPr bwMode="auto">
          <a:xfrm>
            <a:off x="6066928" y="5140600"/>
            <a:ext cx="2088232" cy="1518468"/>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circle(in)">
                                      <p:cBhvr>
                                        <p:cTn id="12" dur="2000"/>
                                        <p:tgtEl>
                                          <p:spTgt spid="409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circle(in)">
                                      <p:cBhvr>
                                        <p:cTn id="17"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5915" y="-387424"/>
            <a:ext cx="7239000" cy="1362075"/>
          </a:xfrm>
        </p:spPr>
        <p:txBody>
          <a:bodyPr>
            <a:normAutofit/>
          </a:bodyPr>
          <a:lstStyle/>
          <a:p>
            <a:r>
              <a:rPr lang="ru-RU" sz="2800" dirty="0" smtClean="0"/>
              <a:t>Рекреационные ресурсы</a:t>
            </a:r>
            <a:endParaRPr lang="ru-RU" sz="2800" dirty="0"/>
          </a:p>
        </p:txBody>
      </p:sp>
      <p:sp>
        <p:nvSpPr>
          <p:cNvPr id="3" name="Текст 2"/>
          <p:cNvSpPr>
            <a:spLocks noGrp="1"/>
          </p:cNvSpPr>
          <p:nvPr>
            <p:ph type="body" idx="1"/>
          </p:nvPr>
        </p:nvSpPr>
        <p:spPr>
          <a:xfrm>
            <a:off x="352020" y="548680"/>
            <a:ext cx="8007424" cy="2286000"/>
          </a:xfrm>
        </p:spPr>
        <p:txBody>
          <a:bodyPr>
            <a:normAutofit/>
          </a:bodyPr>
          <a:lstStyle/>
          <a:p>
            <a:r>
              <a:rPr lang="ru-RU" sz="1600" dirty="0">
                <a:latin typeface="Times New Roman" pitchFamily="18" charset="0"/>
                <a:cs typeface="Times New Roman" pitchFamily="18" charset="0"/>
              </a:rPr>
              <a:t>Рекреационные ресурсы — это совокупность элементов природных, природно-технических и социально-экономических </a:t>
            </a:r>
            <a:r>
              <a:rPr lang="ru-RU" sz="1600" dirty="0" err="1">
                <a:latin typeface="Times New Roman" pitchFamily="18" charset="0"/>
                <a:cs typeface="Times New Roman" pitchFamily="18" charset="0"/>
              </a:rPr>
              <a:t>геосистем</a:t>
            </a:r>
            <a:r>
              <a:rPr lang="ru-RU" sz="1600" dirty="0">
                <a:latin typeface="Times New Roman" pitchFamily="18" charset="0"/>
                <a:cs typeface="Times New Roman" pitchFamily="18" charset="0"/>
              </a:rPr>
              <a:t>, которые при соответствующем развитии производительных сил могут быть использованы для организации рекреационного хозяйства. Рекреационные ресурсы кроме природных объектов включают любые виды вещества, энергии, информации, являющиеся основой функционирования, развития, стабильного существования рекреационной системы. Рекреационные ресурсы являются одной из предпосылок формирования отдельной отрасли хозяйства — рекреационного хозяйства.</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pic>
        <p:nvPicPr>
          <p:cNvPr id="4" name="Рисунок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000100" y="2632348"/>
            <a:ext cx="6408712" cy="4225652"/>
          </a:xfrm>
          <a:prstGeom prst="rect">
            <a:avLst/>
          </a:prstGeom>
        </p:spPr>
      </p:pic>
    </p:spTree>
    <p:extLst>
      <p:ext uri="{BB962C8B-B14F-4D97-AF65-F5344CB8AC3E}">
        <p14:creationId xmlns="" xmlns:p14="http://schemas.microsoft.com/office/powerpoint/2010/main" val="2121304020"/>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7239000" cy="785794"/>
          </a:xfrm>
        </p:spPr>
        <p:txBody>
          <a:bodyPr/>
          <a:lstStyle/>
          <a:p>
            <a:r>
              <a:rPr lang="ru-RU" dirty="0" smtClean="0"/>
              <a:t>Земельные ресурсы</a:t>
            </a:r>
            <a:endParaRPr lang="ru-RU" dirty="0"/>
          </a:p>
        </p:txBody>
      </p:sp>
      <p:sp>
        <p:nvSpPr>
          <p:cNvPr id="3" name="Текст 2"/>
          <p:cNvSpPr>
            <a:spLocks noGrp="1"/>
          </p:cNvSpPr>
          <p:nvPr>
            <p:ph type="body" idx="1"/>
          </p:nvPr>
        </p:nvSpPr>
        <p:spPr>
          <a:xfrm>
            <a:off x="428596" y="3000372"/>
            <a:ext cx="8319634" cy="3714776"/>
          </a:xfrm>
        </p:spPr>
        <p:txBody>
          <a:bodyPr>
            <a:noAutofit/>
          </a:bodyPr>
          <a:lstStyle/>
          <a:p>
            <a:pPr fontAlgn="base"/>
            <a:r>
              <a:rPr lang="ru-RU" b="1" dirty="0">
                <a:solidFill>
                  <a:schemeClr val="bg1">
                    <a:lumMod val="95000"/>
                    <a:lumOff val="5000"/>
                  </a:schemeClr>
                </a:solidFill>
                <a:latin typeface="Times New Roman" pitchFamily="18" charset="0"/>
                <a:cs typeface="Times New Roman" pitchFamily="18" charset="0"/>
              </a:rPr>
              <a:t>Земельный фонд России составляет 1709 млн. га, из них более 400 млн. га выделены для сельского хозяйства. Обеспеченность населения пахотными землями в России — 0,8 га (для сравнения: в Канаде — 1,6 га, в США — 0,5 га, в Китае — 0,07 га). Российские показатели — средние, но такого количества земли вполне достаточно, чтобы обеспечить население продовольствием, а промышленность — сырьем.</a:t>
            </a:r>
          </a:p>
          <a:p>
            <a:pPr fontAlgn="base"/>
            <a:r>
              <a:rPr lang="ru-RU" b="1" dirty="0">
                <a:solidFill>
                  <a:schemeClr val="bg1">
                    <a:lumMod val="95000"/>
                    <a:lumOff val="5000"/>
                  </a:schemeClr>
                </a:solidFill>
                <a:latin typeface="Times New Roman" pitchFamily="18" charset="0"/>
                <a:cs typeface="Times New Roman" pitchFamily="18" charset="0"/>
              </a:rPr>
              <a:t>Большая часть пахотных земель расположена на европейской части, а также на юге Сибири и Урала, пастбища сосредоточены на юго-востоке Русской равнины, в предгорьях Кавказа и на юге Западно-Сибирской равнины. В тундре распространены оленьи пастбища.</a:t>
            </a:r>
          </a:p>
        </p:txBody>
      </p:sp>
      <p:sp>
        <p:nvSpPr>
          <p:cNvPr id="5" name="Прямоугольник 4"/>
          <p:cNvSpPr/>
          <p:nvPr/>
        </p:nvSpPr>
        <p:spPr>
          <a:xfrm>
            <a:off x="357158" y="785794"/>
            <a:ext cx="7918391" cy="2492990"/>
          </a:xfrm>
          <a:prstGeom prst="rect">
            <a:avLst/>
          </a:prstGeom>
        </p:spPr>
        <p:txBody>
          <a:bodyPr wrap="square">
            <a:spAutoFit/>
          </a:bodyPr>
          <a:lstStyle/>
          <a:p>
            <a:r>
              <a:rPr lang="ru-RU" sz="2000" b="1" dirty="0">
                <a:solidFill>
                  <a:schemeClr val="bg1">
                    <a:lumMod val="95000"/>
                    <a:lumOff val="5000"/>
                  </a:schemeClr>
                </a:solidFill>
                <a:latin typeface="Times New Roman" pitchFamily="18" charset="0"/>
                <a:cs typeface="Times New Roman" pitchFamily="18" charset="0"/>
              </a:rPr>
              <a:t>Земельные ресурсы — это вид ресурсов природы, которые не созданы рукотворно и которые не имеют определенной цены.</a:t>
            </a:r>
          </a:p>
          <a:p>
            <a:r>
              <a:rPr lang="ru-RU" sz="2000" b="1" dirty="0">
                <a:solidFill>
                  <a:schemeClr val="bg1">
                    <a:lumMod val="95000"/>
                    <a:lumOff val="5000"/>
                  </a:schemeClr>
                </a:solidFill>
                <a:latin typeface="Times New Roman" pitchFamily="18" charset="0"/>
                <a:cs typeface="Times New Roman" pitchFamily="18" charset="0"/>
              </a:rPr>
              <a:t> </a:t>
            </a:r>
          </a:p>
          <a:p>
            <a:r>
              <a:rPr lang="ru-RU" sz="2000" b="1" dirty="0">
                <a:solidFill>
                  <a:schemeClr val="bg1">
                    <a:lumMod val="95000"/>
                    <a:lumOff val="5000"/>
                  </a:schemeClr>
                </a:solidFill>
                <a:latin typeface="Times New Roman" pitchFamily="18" charset="0"/>
                <a:cs typeface="Times New Roman" pitchFamily="18" charset="0"/>
              </a:rPr>
              <a:t>Земельные ресурсы характеризуются многими факторами: рельефом, площадью, качеством почвы, климатом и другими условиям, которые помогают человеку комфортно существовать. Самым главным элементом земельных ресурсов являются почвы.</a:t>
            </a:r>
          </a:p>
          <a:p>
            <a:r>
              <a:rPr lang="ru-RU" sz="1600" dirty="0">
                <a:solidFill>
                  <a:srgbClr val="000000"/>
                </a:solidFill>
                <a:latin typeface="Times New Roman" pitchFamily="18" charset="0"/>
                <a:cs typeface="Times New Roman" pitchFamily="18" charset="0"/>
              </a:rPr>
              <a:t> </a:t>
            </a:r>
            <a:endParaRPr lang="ru-RU" sz="1600" b="0" dirty="0">
              <a:solidFill>
                <a:srgbClr val="000000"/>
              </a:solidFill>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397425954"/>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804052"/>
          </a:xfrm>
        </p:spPr>
        <p:txBody>
          <a:bodyPr/>
          <a:lstStyle/>
          <a:p>
            <a:r>
              <a:rPr lang="ru-RU" dirty="0" smtClean="0"/>
              <a:t>Минеральные ресурсы</a:t>
            </a:r>
            <a:endParaRPr lang="ru-RU" dirty="0"/>
          </a:p>
        </p:txBody>
      </p:sp>
      <p:sp>
        <p:nvSpPr>
          <p:cNvPr id="3" name="Содержимое 2"/>
          <p:cNvSpPr>
            <a:spLocks noGrp="1"/>
          </p:cNvSpPr>
          <p:nvPr>
            <p:ph idx="1"/>
          </p:nvPr>
        </p:nvSpPr>
        <p:spPr>
          <a:xfrm>
            <a:off x="179512" y="1556792"/>
            <a:ext cx="8750206" cy="4975192"/>
          </a:xfrm>
        </p:spPr>
        <p:txBody>
          <a:bodyPr>
            <a:noAutofit/>
          </a:bodyPr>
          <a:lstStyle/>
          <a:p>
            <a:pPr>
              <a:buNone/>
            </a:pPr>
            <a:r>
              <a:rPr lang="ru-RU" sz="1600" b="1"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Полезные </a:t>
            </a:r>
            <a:r>
              <a:rPr lang="ru-RU" sz="2000" b="1" dirty="0">
                <a:latin typeface="Times New Roman" pitchFamily="18" charset="0"/>
                <a:cs typeface="Times New Roman" pitchFamily="18" charset="0"/>
              </a:rPr>
              <a:t>ископаемые - </a:t>
            </a:r>
            <a:r>
              <a:rPr lang="ru-RU" sz="2000" dirty="0" smtClean="0">
                <a:latin typeface="Times New Roman" pitchFamily="18" charset="0"/>
                <a:cs typeface="Times New Roman" pitchFamily="18" charset="0"/>
              </a:rPr>
              <a:t>минеральные образования </a:t>
            </a:r>
            <a:r>
              <a:rPr lang="ru-RU" sz="2000" dirty="0">
                <a:latin typeface="Times New Roman" pitchFamily="18" charset="0"/>
                <a:cs typeface="Times New Roman" pitchFamily="18" charset="0"/>
              </a:rPr>
              <a:t>земной коры, которые могут эффективно использоваться в хозяйстве. Полезные ископаемые (минеральные ресурсы) формируются в ходе геологической истории под влиянием внешних и внутренних процессов. Россия богата разнообразными полезными ископаемыми, что связанно с разнообразием тектонического строения территории страны</a:t>
            </a:r>
            <a:r>
              <a:rPr lang="ru-RU" sz="2000" dirty="0" smtClean="0">
                <a:latin typeface="Times New Roman" pitchFamily="18" charset="0"/>
                <a:cs typeface="Times New Roman" pitchFamily="18" charset="0"/>
              </a:rPr>
              <a:t>.</a:t>
            </a:r>
          </a:p>
          <a:p>
            <a:pPr>
              <a:buNone/>
            </a:pPr>
            <a:r>
              <a:rPr lang="ru-RU" sz="2000" dirty="0" smtClean="0">
                <a:latin typeface="Times New Roman" pitchFamily="18" charset="0"/>
                <a:cs typeface="Times New Roman" pitchFamily="18" charset="0"/>
              </a:rPr>
              <a:t>       Месторождения </a:t>
            </a:r>
            <a:r>
              <a:rPr lang="ru-RU" sz="2000" b="1" dirty="0">
                <a:latin typeface="Times New Roman" pitchFamily="18" charset="0"/>
                <a:cs typeface="Times New Roman" pitchFamily="18" charset="0"/>
              </a:rPr>
              <a:t>рудных </a:t>
            </a:r>
            <a:r>
              <a:rPr lang="ru-RU" sz="2000" dirty="0">
                <a:latin typeface="Times New Roman" pitchFamily="18" charset="0"/>
                <a:cs typeface="Times New Roman" pitchFamily="18" charset="0"/>
              </a:rPr>
              <a:t>полезных ископаемых </a:t>
            </a:r>
            <a:r>
              <a:rPr lang="ru-RU" sz="2000" dirty="0" smtClean="0">
                <a:latin typeface="Times New Roman" pitchFamily="18" charset="0"/>
                <a:cs typeface="Times New Roman" pitchFamily="18" charset="0"/>
              </a:rPr>
              <a:t>как </a:t>
            </a:r>
            <a:r>
              <a:rPr lang="ru-RU" sz="2000" dirty="0">
                <a:latin typeface="Times New Roman" pitchFamily="18" charset="0"/>
                <a:cs typeface="Times New Roman" pitchFamily="18" charset="0"/>
              </a:rPr>
              <a:t>правило, приурочены к складчатым областям, либо к местам выхода кристаллического фундамента древних платформ</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К складчатым областям относятся железные и медно-никелевые руды Урала и Западного </a:t>
            </a:r>
            <a:r>
              <a:rPr lang="ru-RU" sz="2000" dirty="0" smtClean="0">
                <a:latin typeface="Times New Roman" pitchFamily="18" charset="0"/>
                <a:cs typeface="Times New Roman" pitchFamily="18" charset="0"/>
              </a:rPr>
              <a:t>Сояна, </a:t>
            </a:r>
            <a:r>
              <a:rPr lang="ru-RU" sz="2000" dirty="0">
                <a:latin typeface="Times New Roman" pitchFamily="18" charset="0"/>
                <a:cs typeface="Times New Roman" pitchFamily="18" charset="0"/>
              </a:rPr>
              <a:t>полиметаллические руды Алтая и Забайкалья, олово, вольфрам и золото на Дальнем Востоке и в горах Северо-Восточной Сибири, свинец и цинк Приморского края и Северного Кавказа. </a:t>
            </a:r>
            <a:endParaRPr lang="ru-RU" sz="20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 </a:t>
            </a:r>
          </a:p>
          <a:p>
            <a:endParaRPr lang="ru-RU" sz="16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204864"/>
            <a:ext cx="8175636" cy="923330"/>
          </a:xfrm>
          <a:prstGeom prst="rect">
            <a:avLst/>
          </a:prstGeom>
          <a:noFill/>
        </p:spPr>
        <p:txBody>
          <a:bodyPr wrap="none" lIns="91440" tIns="45720" rIns="91440" bIns="45720">
            <a:spAutoFit/>
          </a:bodyPr>
          <a:lstStyle/>
          <a:p>
            <a:pPr algn="ctr"/>
            <a:r>
              <a:rPr lang="ru-RU" sz="5400" b="1" cap="none" spc="0" dirty="0" smtClean="0">
                <a:ln w="22225">
                  <a:solidFill>
                    <a:schemeClr val="accent2"/>
                  </a:solidFill>
                  <a:prstDash val="solid"/>
                </a:ln>
                <a:solidFill>
                  <a:schemeClr val="accent2">
                    <a:lumMod val="40000"/>
                    <a:lumOff val="60000"/>
                  </a:schemeClr>
                </a:solidFill>
                <a:effectLst/>
              </a:rPr>
              <a:t>Спасибо за внимание!</a:t>
            </a:r>
            <a:endParaRPr lang="ru-RU"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 xmlns:p14="http://schemas.microsoft.com/office/powerpoint/2010/main" val="1207320338"/>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133</TotalTime>
  <Words>530</Words>
  <Application>Microsoft Office PowerPoint</Application>
  <PresentationFormat>Экран (4:3)</PresentationFormat>
  <Paragraphs>24</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Яркая</vt:lpstr>
      <vt:lpstr>Природные ресурсы России</vt:lpstr>
      <vt:lpstr>Слайд 2</vt:lpstr>
      <vt:lpstr>Слайд 3</vt:lpstr>
      <vt:lpstr>Лесные ресурсы</vt:lpstr>
      <vt:lpstr>Водные ресурсы</vt:lpstr>
      <vt:lpstr>Биологические ресурсы</vt:lpstr>
      <vt:lpstr>Рекреационные ресурсы</vt:lpstr>
      <vt:lpstr>Земельные ресурсы</vt:lpstr>
      <vt:lpstr>Минеральные ресурсы</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Природные ресурсы России</dc:title>
  <dc:creator>Nevajno</dc:creator>
  <cp:lastModifiedBy>user</cp:lastModifiedBy>
  <cp:revision>18</cp:revision>
  <dcterms:created xsi:type="dcterms:W3CDTF">2013-05-15T01:11:40Z</dcterms:created>
  <dcterms:modified xsi:type="dcterms:W3CDTF">2017-02-12T12:39:41Z</dcterms:modified>
</cp:coreProperties>
</file>